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0"/>
  </p:notesMasterIdLst>
  <p:sldIdLst>
    <p:sldId id="256" r:id="rId2"/>
    <p:sldId id="267" r:id="rId3"/>
    <p:sldId id="257" r:id="rId4"/>
    <p:sldId id="258" r:id="rId5"/>
    <p:sldId id="259" r:id="rId6"/>
    <p:sldId id="260" r:id="rId7"/>
    <p:sldId id="264" r:id="rId8"/>
    <p:sldId id="270" r:id="rId9"/>
    <p:sldId id="263" r:id="rId10"/>
    <p:sldId id="274" r:id="rId11"/>
    <p:sldId id="268" r:id="rId12"/>
    <p:sldId id="271" r:id="rId13"/>
    <p:sldId id="272" r:id="rId14"/>
    <p:sldId id="273" r:id="rId15"/>
    <p:sldId id="275" r:id="rId16"/>
    <p:sldId id="276" r:id="rId17"/>
    <p:sldId id="265" r:id="rId18"/>
    <p:sldId id="266"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96" autoAdjust="0"/>
  </p:normalViewPr>
  <p:slideViewPr>
    <p:cSldViewPr snapToGrid="0" snapToObjects="1">
      <p:cViewPr>
        <p:scale>
          <a:sx n="90" d="100"/>
          <a:sy n="90" d="100"/>
        </p:scale>
        <p:origin x="-1904" y="-4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09C19-3333-F748-BFA8-3DC416911B5B}" type="datetimeFigureOut">
              <a:rPr lang="en-US" smtClean="0"/>
              <a:t>4/28/13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7C7616-B134-0047-ABFF-A95E6FAEFE2A}" type="slidenum">
              <a:rPr lang="en-US" smtClean="0"/>
              <a:t>‹#›</a:t>
            </a:fld>
            <a:endParaRPr lang="en-US"/>
          </a:p>
        </p:txBody>
      </p:sp>
    </p:spTree>
    <p:extLst>
      <p:ext uri="{BB962C8B-B14F-4D97-AF65-F5344CB8AC3E}">
        <p14:creationId xmlns:p14="http://schemas.microsoft.com/office/powerpoint/2010/main" val="57345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11</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18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#1: Concisely describe the problem your project seeks to solve (e.g., demonstrate very fast access to remote memory, provide better network support for virtual machine migration, manage multiple wireless network interfaces more effectively, etc.).</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Describe prior work. If your problem is so important, why hasn't it been solved already? What has already been done and where does it fall short? </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Slide #4: Briefly discuss your technical approach. What are you (hopefully) new ideas for solving your problem? What will be your evaluation approach (e.g., what is the figure of merit for your project and how will you go about measuring it?).</a:t>
            </a:r>
            <a:endParaRPr lang="en-US" dirty="0" smtClean="0"/>
          </a:p>
          <a:p>
            <a:endParaRPr lang="en-US" dirty="0"/>
          </a:p>
          <a:p>
            <a:r>
              <a:rPr lang="en-US" dirty="0"/>
              <a:t>----- Meeting Notes (4/3/13 13:22) -----</a:t>
            </a:r>
          </a:p>
          <a:p>
            <a:r>
              <a:rPr lang="en-US" dirty="0"/>
              <a:t>WAN</a:t>
            </a:r>
          </a:p>
          <a:p>
            <a:r>
              <a:rPr lang="en-US" dirty="0"/>
              <a:t>Use Turbo king to test a wide range of networks</a:t>
            </a:r>
          </a:p>
          <a:p>
            <a:endParaRPr lang="en-US" dirty="0"/>
          </a:p>
          <a:p>
            <a:r>
              <a:rPr lang="en-US" dirty="0"/>
              <a:t>Mobile</a:t>
            </a:r>
          </a:p>
          <a:p>
            <a:r>
              <a:rPr lang="en-US" dirty="0"/>
              <a:t>We are limited by the fact there there is not a distributed network of wireless nodes that we can use for testing. So instead we are looking to better understand the latency of the networks we have access</a:t>
            </a:r>
          </a:p>
        </p:txBody>
      </p:sp>
      <p:sp>
        <p:nvSpPr>
          <p:cNvPr id="4" name="Slide Number Placeholder 3"/>
          <p:cNvSpPr>
            <a:spLocks noGrp="1"/>
          </p:cNvSpPr>
          <p:nvPr>
            <p:ph type="sldNum" sz="quarter" idx="10"/>
          </p:nvPr>
        </p:nvSpPr>
        <p:spPr/>
        <p:txBody>
          <a:bodyPr/>
          <a:lstStyle/>
          <a:p>
            <a:fld id="{437C7616-B134-0047-ABFF-A95E6FAEFE2A}" type="slidenum">
              <a:rPr lang="en-US" smtClean="0"/>
              <a:t>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10</a:t>
            </a:fld>
            <a:endParaRPr lang="en-US"/>
          </a:p>
        </p:txBody>
      </p:sp>
    </p:spTree>
    <p:extLst>
      <p:ext uri="{BB962C8B-B14F-4D97-AF65-F5344CB8AC3E}">
        <p14:creationId xmlns:p14="http://schemas.microsoft.com/office/powerpoint/2010/main" val="27470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B35E7C1-0930-394A-BB48-132AAC6FC298}" type="datetimeFigureOut">
              <a:rPr lang="en-US" smtClean="0"/>
              <a:t>4/28/13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B35E7C1-0930-394A-BB48-132AAC6FC298}" type="datetimeFigureOut">
              <a:rPr lang="en-US" smtClean="0"/>
              <a:t>4/28/13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B35E7C1-0930-394A-BB48-132AAC6FC298}" type="datetimeFigureOut">
              <a:rPr lang="en-US" smtClean="0"/>
              <a:t>4/28/13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B35E7C1-0930-394A-BB48-132AAC6FC298}" type="datetimeFigureOut">
              <a:rPr lang="en-US" smtClean="0"/>
              <a:t>4/28/13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5E7C1-0930-394A-BB48-132AAC6FC298}" type="datetimeFigureOut">
              <a:rPr lang="en-US" smtClean="0"/>
              <a:t>4/28/13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7C1-0930-394A-BB48-132AAC6FC298}" type="datetimeFigureOut">
              <a:rPr lang="en-US" smtClean="0"/>
              <a:t>4/28/13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278A-9A8B-C94F-94DF-F436F0FA3EE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Segoe Light"/>
                <a:cs typeface="Segoe Light"/>
              </a:rPr>
              <a:t>An Internet Latency Measurement Study</a:t>
            </a:r>
            <a:endParaRPr lang="en-US" dirty="0">
              <a:latin typeface="Segoe Light"/>
              <a:cs typeface="Segoe Light"/>
            </a:endParaRPr>
          </a:p>
        </p:txBody>
      </p:sp>
      <p:sp>
        <p:nvSpPr>
          <p:cNvPr id="3" name="Subtitle 2"/>
          <p:cNvSpPr>
            <a:spLocks noGrp="1"/>
          </p:cNvSpPr>
          <p:nvPr>
            <p:ph type="subTitle" idx="1"/>
          </p:nvPr>
        </p:nvSpPr>
        <p:spPr/>
        <p:txBody>
          <a:bodyPr>
            <a:normAutofit/>
          </a:bodyPr>
          <a:lstStyle/>
          <a:p>
            <a:r>
              <a:rPr lang="en-US" sz="2500" dirty="0" smtClean="0">
                <a:latin typeface="Segoe Light"/>
                <a:cs typeface="Segoe Light"/>
              </a:rPr>
              <a:t>Ben Zhang</a:t>
            </a:r>
          </a:p>
          <a:p>
            <a:r>
              <a:rPr lang="en-US" sz="2500" dirty="0" err="1" smtClean="0">
                <a:latin typeface="Segoe Light"/>
                <a:cs typeface="Segoe Light"/>
              </a:rPr>
              <a:t>Ahir</a:t>
            </a:r>
            <a:r>
              <a:rPr lang="en-US" sz="2500" dirty="0" smtClean="0">
                <a:latin typeface="Segoe Light"/>
                <a:cs typeface="Segoe Light"/>
              </a:rPr>
              <a:t> Reddy</a:t>
            </a:r>
          </a:p>
        </p:txBody>
      </p:sp>
    </p:spTree>
    <p:extLst>
      <p:ext uri="{BB962C8B-B14F-4D97-AF65-F5344CB8AC3E}">
        <p14:creationId xmlns:p14="http://schemas.microsoft.com/office/powerpoint/2010/main" val="2393526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Planet Lab Nodes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0" y="1437920"/>
            <a:ext cx="9144000" cy="4541822"/>
          </a:xfrm>
          <a:prstGeom prst="rect">
            <a:avLst/>
          </a:prstGeom>
        </p:spPr>
      </p:pic>
    </p:spTree>
    <p:extLst>
      <p:ext uri="{BB962C8B-B14F-4D97-AF65-F5344CB8AC3E}">
        <p14:creationId xmlns:p14="http://schemas.microsoft.com/office/powerpoint/2010/main" val="26446622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Time?</a:t>
            </a:r>
          </a:p>
          <a:p>
            <a:r>
              <a:rPr lang="en-US" sz="2400" dirty="0" smtClean="0">
                <a:latin typeface="Segoe Light"/>
                <a:cs typeface="Segoe Light"/>
              </a:rPr>
              <a:t>Data Points?</a:t>
            </a:r>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a:t>
            </a:r>
            <a:r>
              <a:rPr lang="en-US" dirty="0" smtClean="0">
                <a:latin typeface="Segoe Light"/>
                <a:cs typeface="Segoe Light"/>
              </a:rPr>
              <a:t>Measurement Statistics</a:t>
            </a:r>
            <a:endParaRPr lang="en-US" dirty="0">
              <a:latin typeface="Segoe Light"/>
              <a:cs typeface="Segoe Light"/>
            </a:endParaRPr>
          </a:p>
        </p:txBody>
      </p:sp>
    </p:spTree>
    <p:extLst>
      <p:ext uri="{BB962C8B-B14F-4D97-AF65-F5344CB8AC3E}">
        <p14:creationId xmlns:p14="http://schemas.microsoft.com/office/powerpoint/2010/main" val="58155673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Latency vs. Distance</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2006600"/>
            <a:ext cx="9144000" cy="2839752"/>
          </a:xfrm>
          <a:prstGeom prst="rect">
            <a:avLst/>
          </a:prstGeom>
        </p:spPr>
      </p:pic>
      <p:sp>
        <p:nvSpPr>
          <p:cNvPr id="3" name="TextBox 2"/>
          <p:cNvSpPr txBox="1"/>
          <p:nvPr/>
        </p:nvSpPr>
        <p:spPr>
          <a:xfrm>
            <a:off x="0" y="5884333"/>
            <a:ext cx="9144000" cy="369332"/>
          </a:xfrm>
          <a:prstGeom prst="rect">
            <a:avLst/>
          </a:prstGeom>
          <a:noFill/>
        </p:spPr>
        <p:txBody>
          <a:bodyPr wrap="square" rtlCol="0">
            <a:spAutoFit/>
          </a:bodyPr>
          <a:lstStyle/>
          <a:p>
            <a:pPr algn="ctr"/>
            <a:r>
              <a:rPr lang="en-US" dirty="0" smtClean="0">
                <a:latin typeface="Segoe Light"/>
                <a:cs typeface="Segoe Light"/>
              </a:rPr>
              <a:t>Fit lines, and a*</a:t>
            </a:r>
            <a:r>
              <a:rPr lang="en-US" dirty="0" err="1" smtClean="0">
                <a:latin typeface="Segoe Light"/>
                <a:cs typeface="Segoe Light"/>
              </a:rPr>
              <a:t>x+b</a:t>
            </a:r>
            <a:r>
              <a:rPr lang="en-US" dirty="0" smtClean="0">
                <a:latin typeface="Segoe Light"/>
                <a:cs typeface="Segoe Light"/>
              </a:rPr>
              <a:t>, r stats</a:t>
            </a:r>
            <a:endParaRPr lang="en-US" dirty="0">
              <a:latin typeface="Segoe Light"/>
              <a:cs typeface="Segoe Light"/>
            </a:endParaRPr>
          </a:p>
        </p:txBody>
      </p:sp>
    </p:spTree>
    <p:extLst>
      <p:ext uri="{BB962C8B-B14F-4D97-AF65-F5344CB8AC3E}">
        <p14:creationId xmlns:p14="http://schemas.microsoft.com/office/powerpoint/2010/main" val="26112233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Distribution of Distances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0" y="1981200"/>
            <a:ext cx="9144000" cy="2873361"/>
          </a:xfrm>
          <a:prstGeom prst="rect">
            <a:avLst/>
          </a:prstGeom>
        </p:spPr>
      </p:pic>
    </p:spTree>
    <p:extLst>
      <p:ext uri="{BB962C8B-B14F-4D97-AF65-F5344CB8AC3E}">
        <p14:creationId xmlns:p14="http://schemas.microsoft.com/office/powerpoint/2010/main" val="8428904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Distribution of Distances</a:t>
            </a:r>
          </a:p>
          <a:p>
            <a:pPr lvl="1"/>
            <a:r>
              <a:rPr lang="en-US" sz="2000" dirty="0" smtClean="0">
                <a:latin typeface="Segoe Light"/>
                <a:cs typeface="Segoe Light"/>
              </a:rPr>
              <a:t>Intercontinental patterns</a:t>
            </a:r>
          </a:p>
          <a:p>
            <a:r>
              <a:rPr lang="en-US" sz="2400" dirty="0" smtClean="0">
                <a:latin typeface="Segoe Light"/>
                <a:cs typeface="Segoe Light"/>
              </a:rPr>
              <a:t>Filter</a:t>
            </a:r>
          </a:p>
          <a:p>
            <a:pPr lvl="1"/>
            <a:r>
              <a:rPr lang="en-US" sz="2000" dirty="0" smtClean="0">
                <a:latin typeface="Segoe Light"/>
                <a:cs typeface="Segoe Light"/>
              </a:rPr>
              <a:t>Measurements faster than speed of light</a:t>
            </a:r>
          </a:p>
          <a:p>
            <a:pPr lvl="2"/>
            <a:r>
              <a:rPr lang="en-US" sz="1600" dirty="0" smtClean="0">
                <a:latin typeface="Segoe Light"/>
                <a:cs typeface="Segoe Light"/>
              </a:rPr>
              <a:t>Incorrect Geo IP</a:t>
            </a:r>
          </a:p>
          <a:p>
            <a:pPr lvl="1"/>
            <a:r>
              <a:rPr lang="en-US" sz="2000" dirty="0" smtClean="0">
                <a:latin typeface="Segoe Light"/>
                <a:cs typeface="Segoe Light"/>
              </a:rPr>
              <a:t>Extremely High Latencies (5 second timeout)</a:t>
            </a:r>
          </a:p>
          <a:p>
            <a:pPr lvl="1"/>
            <a:r>
              <a:rPr lang="en-US" sz="2000" dirty="0" smtClean="0">
                <a:latin typeface="Segoe Light"/>
                <a:cs typeface="Segoe Light"/>
              </a:rPr>
              <a:t>Results returned by forwarders</a:t>
            </a:r>
          </a:p>
          <a:p>
            <a:r>
              <a:rPr lang="en-US" sz="2400" dirty="0">
                <a:latin typeface="Segoe Light"/>
                <a:cs typeface="Segoe Light"/>
              </a:rPr>
              <a:t>DNS Forwarders</a:t>
            </a:r>
          </a:p>
          <a:p>
            <a:pPr lvl="1"/>
            <a:r>
              <a:rPr lang="en-US" sz="2000" dirty="0">
                <a:latin typeface="Segoe Light"/>
                <a:cs typeface="Segoe Light"/>
              </a:rPr>
              <a:t>Large Impact on Results</a:t>
            </a:r>
          </a:p>
          <a:p>
            <a:pPr lvl="1"/>
            <a:r>
              <a:rPr lang="en-US" sz="2000" dirty="0">
                <a:latin typeface="Segoe Light"/>
                <a:cs typeface="Segoe Light"/>
              </a:rPr>
              <a:t>Nearly 25% of all queries returned by forwarders</a:t>
            </a:r>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Analysis</a:t>
            </a:r>
            <a:endParaRPr lang="en-US" dirty="0">
              <a:latin typeface="Segoe Light"/>
              <a:cs typeface="Segoe Light"/>
            </a:endParaRPr>
          </a:p>
        </p:txBody>
      </p:sp>
    </p:spTree>
    <p:extLst>
      <p:ext uri="{BB962C8B-B14F-4D97-AF65-F5344CB8AC3E}">
        <p14:creationId xmlns:p14="http://schemas.microsoft.com/office/powerpoint/2010/main" val="19044705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DNS Forwarders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564440" y="1092349"/>
            <a:ext cx="7986889" cy="5436010"/>
          </a:xfrm>
          <a:prstGeom prst="rect">
            <a:avLst/>
          </a:prstGeom>
        </p:spPr>
      </p:pic>
      <p:sp>
        <p:nvSpPr>
          <p:cNvPr id="3" name="Oval 2"/>
          <p:cNvSpPr/>
          <p:nvPr/>
        </p:nvSpPr>
        <p:spPr>
          <a:xfrm>
            <a:off x="6956777" y="1622778"/>
            <a:ext cx="1334911" cy="71966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069621" y="934176"/>
            <a:ext cx="2867379" cy="215615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762022" y="5083232"/>
            <a:ext cx="1995312" cy="144512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33079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4296701" cy="744205"/>
          </a:xfrm>
        </p:spPr>
        <p:txBody>
          <a:bodyPr>
            <a:normAutofit fontScale="90000"/>
          </a:bodyPr>
          <a:lstStyle/>
          <a:p>
            <a:r>
              <a:rPr lang="en-US" dirty="0" smtClean="0">
                <a:latin typeface="Segoe Light"/>
                <a:cs typeface="Segoe Light"/>
              </a:rPr>
              <a:t>Data Center (Ben)</a:t>
            </a:r>
            <a:endParaRPr lang="en-US" dirty="0">
              <a:latin typeface="Segoe Light"/>
              <a:cs typeface="Segoe Light"/>
            </a:endParaRPr>
          </a:p>
        </p:txBody>
      </p:sp>
      <p:sp>
        <p:nvSpPr>
          <p:cNvPr id="3" name="Content Placeholder 2"/>
          <p:cNvSpPr>
            <a:spLocks noGrp="1"/>
          </p:cNvSpPr>
          <p:nvPr>
            <p:ph idx="1"/>
          </p:nvPr>
        </p:nvSpPr>
        <p:spPr>
          <a:xfrm>
            <a:off x="457200" y="1228192"/>
            <a:ext cx="4508075" cy="5274529"/>
          </a:xfrm>
        </p:spPr>
        <p:txBody>
          <a:bodyPr>
            <a:normAutofit/>
          </a:bodyPr>
          <a:lstStyle/>
          <a:p>
            <a:r>
              <a:rPr lang="en-US" sz="2000" dirty="0" smtClean="0">
                <a:latin typeface="Segoe Light"/>
                <a:cs typeface="Segoe Light"/>
              </a:rPr>
              <a:t>Insert graph for random query</a:t>
            </a:r>
          </a:p>
          <a:p>
            <a:r>
              <a:rPr lang="en-US" sz="2000" dirty="0" smtClean="0">
                <a:latin typeface="Segoe Light"/>
                <a:cs typeface="Segoe Light"/>
              </a:rPr>
              <a:t>Hot trends</a:t>
            </a:r>
          </a:p>
          <a:p>
            <a:r>
              <a:rPr lang="en-US" sz="2000" dirty="0" smtClean="0">
                <a:latin typeface="Segoe Light"/>
                <a:cs typeface="Segoe Light"/>
              </a:rPr>
              <a:t>And ping</a:t>
            </a:r>
          </a:p>
          <a:p>
            <a:endParaRPr lang="en-US" sz="2000" dirty="0">
              <a:latin typeface="Segoe Light"/>
              <a:cs typeface="Segoe Light"/>
            </a:endParaRPr>
          </a:p>
          <a:p>
            <a:r>
              <a:rPr lang="en-US" sz="2000" dirty="0" smtClean="0">
                <a:latin typeface="Segoe Light"/>
                <a:cs typeface="Segoe Light"/>
              </a:rPr>
              <a:t>Also statistics of measurement</a:t>
            </a:r>
            <a:endParaRPr lang="en-US" sz="2400" dirty="0" smtClean="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26299793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4296701" cy="744205"/>
          </a:xfrm>
        </p:spPr>
        <p:txBody>
          <a:bodyPr>
            <a:normAutofit fontScale="90000"/>
          </a:bodyPr>
          <a:lstStyle/>
          <a:p>
            <a:r>
              <a:rPr lang="en-US" dirty="0" smtClean="0">
                <a:latin typeface="Segoe Light"/>
                <a:cs typeface="Segoe Light"/>
              </a:rPr>
              <a:t>Mobile (Ben)</a:t>
            </a:r>
            <a:endParaRPr lang="en-US" dirty="0">
              <a:latin typeface="Segoe Light"/>
              <a:cs typeface="Segoe Light"/>
            </a:endParaRPr>
          </a:p>
        </p:txBody>
      </p:sp>
      <p:sp>
        <p:nvSpPr>
          <p:cNvPr id="3" name="Content Placeholder 2"/>
          <p:cNvSpPr>
            <a:spLocks noGrp="1"/>
          </p:cNvSpPr>
          <p:nvPr>
            <p:ph idx="1"/>
          </p:nvPr>
        </p:nvSpPr>
        <p:spPr>
          <a:xfrm>
            <a:off x="457200" y="1228192"/>
            <a:ext cx="4508075" cy="5274529"/>
          </a:xfrm>
        </p:spPr>
        <p:txBody>
          <a:bodyPr>
            <a:normAutofit/>
          </a:bodyPr>
          <a:lstStyle/>
          <a:p>
            <a:r>
              <a:rPr lang="en-US" altLang="zh-CN" sz="2400" dirty="0" smtClean="0">
                <a:latin typeface="Segoe Light"/>
                <a:cs typeface="Segoe Light"/>
              </a:rPr>
              <a:t>A</a:t>
            </a:r>
            <a:r>
              <a:rPr lang="en-US" altLang="zh-CN" sz="2400" dirty="0" smtClean="0">
                <a:latin typeface="Segoe Light"/>
                <a:cs typeface="Segoe Light"/>
              </a:rPr>
              <a:t>dd graph</a:t>
            </a:r>
          </a:p>
          <a:p>
            <a:pPr lvl="1"/>
            <a:r>
              <a:rPr lang="en-US" sz="2000" dirty="0" smtClean="0">
                <a:latin typeface="Segoe Light"/>
                <a:cs typeface="Segoe Light"/>
              </a:rPr>
              <a:t>Delay-hop</a:t>
            </a:r>
          </a:p>
          <a:p>
            <a:pPr lvl="1"/>
            <a:r>
              <a:rPr lang="en-US" sz="2000" dirty="0" smtClean="0">
                <a:latin typeface="Segoe Light"/>
                <a:cs typeface="Segoe Light"/>
              </a:rPr>
              <a:t>Routers-hop</a:t>
            </a:r>
          </a:p>
          <a:p>
            <a:pPr lvl="1"/>
            <a:r>
              <a:rPr lang="en-US" sz="2000" dirty="0" smtClean="0">
                <a:latin typeface="Segoe Light"/>
                <a:cs typeface="Segoe Light"/>
              </a:rPr>
              <a:t>Flaps-hop</a:t>
            </a:r>
            <a:endParaRPr lang="en-US" sz="2000" dirty="0" smtClean="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grpSp>
        <p:nvGrpSpPr>
          <p:cNvPr id="8" name="Group 7"/>
          <p:cNvGrpSpPr/>
          <p:nvPr/>
        </p:nvGrpSpPr>
        <p:grpSpPr>
          <a:xfrm>
            <a:off x="5069429" y="152083"/>
            <a:ext cx="4372091" cy="6560479"/>
            <a:chOff x="5069429" y="152083"/>
            <a:chExt cx="4372091" cy="6560479"/>
          </a:xfrm>
        </p:grpSpPr>
        <p:sp>
          <p:nvSpPr>
            <p:cNvPr id="5" name="TextBox 4"/>
            <p:cNvSpPr txBox="1"/>
            <p:nvPr/>
          </p:nvSpPr>
          <p:spPr>
            <a:xfrm>
              <a:off x="6422789" y="618676"/>
              <a:ext cx="184666" cy="369332"/>
            </a:xfrm>
            <a:prstGeom prst="rect">
              <a:avLst/>
            </a:prstGeom>
            <a:noFill/>
          </p:spPr>
          <p:txBody>
            <a:bodyPr wrap="none" rtlCol="0">
              <a:spAutoFit/>
            </a:bodyPr>
            <a:lstStyle/>
            <a:p>
              <a:endParaRPr lang="en-US" dirty="0"/>
            </a:p>
          </p:txBody>
        </p:sp>
        <p:sp>
          <p:nvSpPr>
            <p:cNvPr id="6" name="Rectangle 5"/>
            <p:cNvSpPr/>
            <p:nvPr/>
          </p:nvSpPr>
          <p:spPr>
            <a:xfrm>
              <a:off x="5069430" y="152083"/>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[AS0] </a:t>
              </a:r>
              <a:r>
                <a:rPr lang="en-US" dirty="0" smtClean="0">
                  <a:latin typeface="Segoe Light"/>
                  <a:cs typeface="Segoe Light"/>
                </a:rPr>
                <a:t>172.20.10.1</a:t>
              </a:r>
              <a:endParaRPr lang="en-US" dirty="0">
                <a:latin typeface="Segoe Light"/>
                <a:cs typeface="Segoe Light"/>
              </a:endParaRPr>
            </a:p>
          </p:txBody>
        </p:sp>
        <p:sp>
          <p:nvSpPr>
            <p:cNvPr id="28" name="Rectangle 27"/>
            <p:cNvSpPr/>
            <p:nvPr/>
          </p:nvSpPr>
          <p:spPr>
            <a:xfrm>
              <a:off x="5069429" y="1024641"/>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172.26.241.133</a:t>
              </a:r>
              <a:endParaRPr lang="en-US" dirty="0">
                <a:latin typeface="Segoe Light"/>
                <a:cs typeface="Segoe Light"/>
              </a:endParaRPr>
            </a:p>
          </p:txBody>
        </p:sp>
        <p:sp>
          <p:nvSpPr>
            <p:cNvPr id="29" name="Rectangle 28"/>
            <p:cNvSpPr/>
            <p:nvPr/>
          </p:nvSpPr>
          <p:spPr>
            <a:xfrm>
              <a:off x="5069430" y="584944"/>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172.26.236.2</a:t>
              </a:r>
              <a:endParaRPr lang="en-US" dirty="0">
                <a:latin typeface="Segoe Light"/>
                <a:cs typeface="Segoe Light"/>
              </a:endParaRPr>
            </a:p>
          </p:txBody>
        </p:sp>
        <p:sp>
          <p:nvSpPr>
            <p:cNvPr id="30" name="Rectangle 29"/>
            <p:cNvSpPr/>
            <p:nvPr/>
          </p:nvSpPr>
          <p:spPr>
            <a:xfrm>
              <a:off x="5069430" y="1462745"/>
              <a:ext cx="2827923"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172.26.96.10/172.26.96.11</a:t>
              </a:r>
            </a:p>
            <a:p>
              <a:pPr algn="ctr"/>
              <a:r>
                <a:rPr lang="en-US" dirty="0">
                  <a:latin typeface="Segoe Light"/>
                  <a:cs typeface="Segoe Light"/>
                </a:rPr>
                <a:t>172.26.96.3/</a:t>
              </a:r>
              <a:r>
                <a:rPr lang="en-US" dirty="0" smtClean="0">
                  <a:latin typeface="Segoe Light"/>
                  <a:cs typeface="Segoe Light"/>
                </a:rPr>
                <a:t>172.26.96.2</a:t>
              </a:r>
              <a:endParaRPr lang="en-US" dirty="0">
                <a:latin typeface="Segoe Light"/>
                <a:cs typeface="Segoe Light"/>
              </a:endParaRPr>
            </a:p>
          </p:txBody>
        </p:sp>
        <p:sp>
          <p:nvSpPr>
            <p:cNvPr id="32" name="Rectangle 31"/>
            <p:cNvSpPr/>
            <p:nvPr/>
          </p:nvSpPr>
          <p:spPr>
            <a:xfrm>
              <a:off x="5069429" y="238911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172.26.96.193</a:t>
              </a:r>
              <a:endParaRPr lang="en-US" dirty="0">
                <a:latin typeface="Segoe Light"/>
                <a:cs typeface="Segoe Light"/>
              </a:endParaRPr>
            </a:p>
          </p:txBody>
        </p:sp>
        <p:sp>
          <p:nvSpPr>
            <p:cNvPr id="33" name="Rectangle 32"/>
            <p:cNvSpPr/>
            <p:nvPr/>
          </p:nvSpPr>
          <p:spPr>
            <a:xfrm>
              <a:off x="5069430" y="2836355"/>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172.16.121.113</a:t>
              </a:r>
              <a:endParaRPr lang="en-US" dirty="0">
                <a:latin typeface="Segoe Light"/>
                <a:cs typeface="Segoe Light"/>
              </a:endParaRPr>
            </a:p>
          </p:txBody>
        </p:sp>
        <p:sp>
          <p:nvSpPr>
            <p:cNvPr id="34" name="Rectangle 33"/>
            <p:cNvSpPr/>
            <p:nvPr/>
          </p:nvSpPr>
          <p:spPr>
            <a:xfrm>
              <a:off x="5069430" y="328634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[AS7018] 12.249.2.49</a:t>
              </a:r>
              <a:endParaRPr lang="en-US" dirty="0">
                <a:latin typeface="Segoe Light"/>
                <a:cs typeface="Segoe Light"/>
              </a:endParaRPr>
            </a:p>
          </p:txBody>
        </p:sp>
        <p:sp>
          <p:nvSpPr>
            <p:cNvPr id="35" name="Rectangle 34"/>
            <p:cNvSpPr/>
            <p:nvPr/>
          </p:nvSpPr>
          <p:spPr>
            <a:xfrm>
              <a:off x="5069430" y="3735576"/>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 </a:t>
              </a:r>
              <a:r>
                <a:rPr lang="en-US" dirty="0" smtClean="0">
                  <a:latin typeface="Segoe Light"/>
                  <a:cs typeface="Segoe Light"/>
                </a:rPr>
                <a:t>12.83.180.82</a:t>
              </a:r>
              <a:endParaRPr lang="en-US" dirty="0">
                <a:latin typeface="Segoe Light"/>
                <a:cs typeface="Segoe Light"/>
              </a:endParaRPr>
            </a:p>
          </p:txBody>
        </p:sp>
        <p:sp>
          <p:nvSpPr>
            <p:cNvPr id="36" name="Rectangle 35"/>
            <p:cNvSpPr/>
            <p:nvPr/>
          </p:nvSpPr>
          <p:spPr>
            <a:xfrm>
              <a:off x="5069429" y="4169976"/>
              <a:ext cx="2827923"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12.122.200.9/12.122.114.5</a:t>
              </a:r>
              <a:endParaRPr lang="en-US" dirty="0" smtClean="0">
                <a:latin typeface="Segoe Light"/>
                <a:cs typeface="Segoe Light"/>
              </a:endParaRPr>
            </a:p>
            <a:p>
              <a:pPr algn="ctr"/>
              <a:r>
                <a:rPr lang="en-US" dirty="0" smtClean="0">
                  <a:latin typeface="Segoe Light"/>
                  <a:cs typeface="Segoe Light"/>
                </a:rPr>
                <a:t>12.122.1.118/12.122.8.79…</a:t>
              </a:r>
              <a:endParaRPr lang="en-US" dirty="0">
                <a:latin typeface="Segoe Light"/>
                <a:cs typeface="Segoe Light"/>
              </a:endParaRPr>
            </a:p>
          </p:txBody>
        </p:sp>
        <p:sp>
          <p:nvSpPr>
            <p:cNvPr id="37" name="Rectangle 36"/>
            <p:cNvSpPr/>
            <p:nvPr/>
          </p:nvSpPr>
          <p:spPr>
            <a:xfrm>
              <a:off x="5069430" y="5077542"/>
              <a:ext cx="2827923"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12.122.114.21/</a:t>
              </a:r>
              <a:r>
                <a:rPr lang="en-US" dirty="0" smtClean="0">
                  <a:latin typeface="Segoe Light"/>
                  <a:cs typeface="Segoe Light"/>
                </a:rPr>
                <a:t>12.123.30.5 </a:t>
              </a:r>
              <a:endParaRPr lang="en-US" dirty="0">
                <a:latin typeface="Segoe Light"/>
                <a:cs typeface="Segoe Light"/>
              </a:endParaRPr>
            </a:p>
            <a:p>
              <a:pPr algn="ctr"/>
              <a:r>
                <a:rPr lang="en-US" dirty="0" smtClean="0">
                  <a:latin typeface="Segoe Light"/>
                  <a:cs typeface="Segoe Light"/>
                </a:rPr>
                <a:t>[AS0]</a:t>
              </a:r>
            </a:p>
            <a:p>
              <a:pPr algn="ctr"/>
              <a:r>
                <a:rPr lang="en-US" dirty="0" smtClean="0">
                  <a:latin typeface="Segoe Light"/>
                  <a:cs typeface="Segoe Light"/>
                </a:rPr>
                <a:t>192.205.33.46/…</a:t>
              </a:r>
              <a:endParaRPr lang="en-US" dirty="0">
                <a:latin typeface="Segoe Light"/>
                <a:cs typeface="Segoe Light"/>
              </a:endParaRPr>
            </a:p>
          </p:txBody>
        </p:sp>
        <p:sp>
          <p:nvSpPr>
            <p:cNvPr id="43" name="TextBox 42"/>
            <p:cNvSpPr txBox="1"/>
            <p:nvPr/>
          </p:nvSpPr>
          <p:spPr>
            <a:xfrm>
              <a:off x="9373334" y="618676"/>
              <a:ext cx="68186" cy="369332"/>
            </a:xfrm>
            <a:prstGeom prst="rect">
              <a:avLst/>
            </a:prstGeom>
            <a:noFill/>
          </p:spPr>
          <p:txBody>
            <a:bodyPr wrap="square" rtlCol="0">
              <a:spAutoFit/>
            </a:bodyPr>
            <a:lstStyle/>
            <a:p>
              <a:endParaRPr lang="en-US" dirty="0"/>
            </a:p>
          </p:txBody>
        </p:sp>
        <p:sp>
          <p:nvSpPr>
            <p:cNvPr id="44" name="Rectangle 43"/>
            <p:cNvSpPr/>
            <p:nvPr/>
          </p:nvSpPr>
          <p:spPr>
            <a:xfrm>
              <a:off x="8019974" y="152083"/>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~0.7 </a:t>
              </a:r>
              <a:r>
                <a:rPr lang="en-US" dirty="0" err="1" smtClean="0">
                  <a:latin typeface="Segoe Light"/>
                  <a:cs typeface="Segoe Light"/>
                </a:rPr>
                <a:t>ms</a:t>
              </a:r>
              <a:endParaRPr lang="en-US" dirty="0">
                <a:latin typeface="Segoe Light"/>
                <a:cs typeface="Segoe Light"/>
              </a:endParaRPr>
            </a:p>
          </p:txBody>
        </p:sp>
        <p:sp>
          <p:nvSpPr>
            <p:cNvPr id="45" name="Rectangle 44"/>
            <p:cNvSpPr/>
            <p:nvPr/>
          </p:nvSpPr>
          <p:spPr>
            <a:xfrm>
              <a:off x="8019974" y="1024641"/>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6" name="Rectangle 45"/>
            <p:cNvSpPr/>
            <p:nvPr/>
          </p:nvSpPr>
          <p:spPr>
            <a:xfrm>
              <a:off x="8019974" y="584944"/>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7" name="Rectangle 46"/>
            <p:cNvSpPr/>
            <p:nvPr/>
          </p:nvSpPr>
          <p:spPr>
            <a:xfrm>
              <a:off x="8019975" y="1462745"/>
              <a:ext cx="1044186"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8" name="Rectangle 47"/>
            <p:cNvSpPr/>
            <p:nvPr/>
          </p:nvSpPr>
          <p:spPr>
            <a:xfrm>
              <a:off x="8019974" y="238911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9" name="Rectangle 48"/>
            <p:cNvSpPr/>
            <p:nvPr/>
          </p:nvSpPr>
          <p:spPr>
            <a:xfrm>
              <a:off x="8019975" y="2836355"/>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0" name="Rectangle 49"/>
            <p:cNvSpPr/>
            <p:nvPr/>
          </p:nvSpPr>
          <p:spPr>
            <a:xfrm>
              <a:off x="8019975" y="328634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~60 </a:t>
              </a:r>
              <a:r>
                <a:rPr lang="en-US" dirty="0" err="1" smtClean="0">
                  <a:latin typeface="Segoe Light"/>
                  <a:cs typeface="Segoe Light"/>
                </a:rPr>
                <a:t>ms</a:t>
              </a:r>
              <a:endParaRPr lang="en-US" dirty="0">
                <a:latin typeface="Segoe Light"/>
                <a:cs typeface="Segoe Light"/>
              </a:endParaRPr>
            </a:p>
          </p:txBody>
        </p:sp>
        <p:sp>
          <p:nvSpPr>
            <p:cNvPr id="51" name="Rectangle 50"/>
            <p:cNvSpPr/>
            <p:nvPr/>
          </p:nvSpPr>
          <p:spPr>
            <a:xfrm>
              <a:off x="8019975" y="3735576"/>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2" name="Rectangle 51"/>
            <p:cNvSpPr/>
            <p:nvPr/>
          </p:nvSpPr>
          <p:spPr>
            <a:xfrm>
              <a:off x="8019974" y="4169976"/>
              <a:ext cx="1044186"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40 </a:t>
              </a:r>
              <a:r>
                <a:rPr lang="en-US" dirty="0" err="1">
                  <a:latin typeface="Segoe Light"/>
                  <a:cs typeface="Segoe Light"/>
                </a:rPr>
                <a:t>ms</a:t>
              </a:r>
              <a:r>
                <a:rPr lang="en-US" dirty="0">
                  <a:latin typeface="Segoe Light"/>
                  <a:cs typeface="Segoe Light"/>
                </a:rPr>
                <a:t> -</a:t>
              </a:r>
            </a:p>
            <a:p>
              <a:pPr algn="ctr"/>
              <a:r>
                <a:rPr lang="en-US" dirty="0">
                  <a:latin typeface="Segoe Light"/>
                  <a:cs typeface="Segoe Light"/>
                </a:rPr>
                <a:t>100 </a:t>
              </a:r>
              <a:r>
                <a:rPr lang="en-US" dirty="0" err="1">
                  <a:latin typeface="Segoe Light"/>
                  <a:cs typeface="Segoe Light"/>
                </a:rPr>
                <a:t>ms</a:t>
              </a:r>
              <a:endParaRPr lang="en-US" dirty="0">
                <a:latin typeface="Segoe Light"/>
                <a:cs typeface="Segoe Light"/>
              </a:endParaRPr>
            </a:p>
          </p:txBody>
        </p:sp>
        <p:sp>
          <p:nvSpPr>
            <p:cNvPr id="53" name="Rectangle 52"/>
            <p:cNvSpPr/>
            <p:nvPr/>
          </p:nvSpPr>
          <p:spPr>
            <a:xfrm>
              <a:off x="8019975" y="5077542"/>
              <a:ext cx="1044186"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40 </a:t>
              </a:r>
              <a:r>
                <a:rPr lang="en-US" dirty="0" err="1" smtClean="0">
                  <a:latin typeface="Segoe Light"/>
                  <a:cs typeface="Segoe Light"/>
                </a:rPr>
                <a:t>ms</a:t>
              </a:r>
              <a:r>
                <a:rPr lang="en-US" dirty="0" smtClean="0">
                  <a:latin typeface="Segoe Light"/>
                  <a:cs typeface="Segoe Light"/>
                </a:rPr>
                <a:t> -</a:t>
              </a:r>
            </a:p>
            <a:p>
              <a:pPr algn="ctr"/>
              <a:r>
                <a:rPr lang="en-US" dirty="0" smtClean="0">
                  <a:latin typeface="Segoe Light"/>
                  <a:cs typeface="Segoe Light"/>
                </a:rPr>
                <a:t>100 </a:t>
              </a:r>
              <a:r>
                <a:rPr lang="en-US" dirty="0" err="1" smtClean="0">
                  <a:latin typeface="Segoe Light"/>
                  <a:cs typeface="Segoe Light"/>
                </a:rPr>
                <a:t>ms</a:t>
              </a:r>
              <a:endParaRPr lang="en-US" dirty="0">
                <a:latin typeface="Segoe Light"/>
                <a:cs typeface="Segoe Light"/>
              </a:endParaRPr>
            </a:p>
          </p:txBody>
        </p:sp>
        <p:sp>
          <p:nvSpPr>
            <p:cNvPr id="55" name="Rectangle 54"/>
            <p:cNvSpPr/>
            <p:nvPr/>
          </p:nvSpPr>
          <p:spPr>
            <a:xfrm>
              <a:off x="5069430" y="6305292"/>
              <a:ext cx="3994729" cy="40727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Possibly Internet….  50 </a:t>
              </a:r>
              <a:r>
                <a:rPr lang="en-US" dirty="0" err="1" smtClean="0">
                  <a:latin typeface="Segoe Light"/>
                  <a:cs typeface="Segoe Light"/>
                </a:rPr>
                <a:t>ms</a:t>
              </a:r>
              <a:r>
                <a:rPr lang="en-US" dirty="0" smtClean="0">
                  <a:latin typeface="Segoe Light"/>
                  <a:cs typeface="Segoe Light"/>
                </a:rPr>
                <a:t> – 200 </a:t>
              </a:r>
              <a:r>
                <a:rPr lang="en-US" dirty="0" err="1" smtClean="0">
                  <a:latin typeface="Segoe Light"/>
                  <a:cs typeface="Segoe Light"/>
                </a:rPr>
                <a:t>ms</a:t>
              </a:r>
              <a:endParaRPr lang="en-US" dirty="0">
                <a:latin typeface="Segoe Light"/>
                <a:cs typeface="Segoe Light"/>
              </a:endParaRPr>
            </a:p>
          </p:txBody>
        </p:sp>
      </p:grpSp>
    </p:spTree>
    <p:extLst>
      <p:ext uri="{BB962C8B-B14F-4D97-AF65-F5344CB8AC3E}">
        <p14:creationId xmlns:p14="http://schemas.microsoft.com/office/powerpoint/2010/main" val="2674779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8731"/>
            <a:ext cx="8164722" cy="1843860"/>
          </a:xfrm>
        </p:spPr>
        <p:txBody>
          <a:bodyPr>
            <a:normAutofit/>
          </a:bodyPr>
          <a:lstStyle/>
          <a:p>
            <a:pPr marL="0" indent="0" algn="ctr">
              <a:buNone/>
            </a:pPr>
            <a:r>
              <a:rPr lang="en-US" dirty="0" smtClean="0">
                <a:latin typeface="Segoe Light"/>
                <a:cs typeface="Segoe Light"/>
              </a:rPr>
              <a:t>Question</a:t>
            </a:r>
            <a:r>
              <a:rPr lang="en-US" altLang="zh-CN" dirty="0" smtClean="0">
                <a:latin typeface="Segoe Light"/>
                <a:cs typeface="Segoe Light"/>
              </a:rPr>
              <a:t>s</a:t>
            </a:r>
            <a:r>
              <a:rPr lang="en-US" dirty="0" smtClean="0">
                <a:latin typeface="Segoe Light"/>
                <a:cs typeface="Segoe Light"/>
              </a:rPr>
              <a:t> &amp; Feedback?</a:t>
            </a:r>
            <a:endParaRPr lang="en-US" sz="5500" dirty="0" smtClean="0">
              <a:latin typeface="Segoe Light"/>
              <a:cs typeface="Segoe Light"/>
            </a:endParaRPr>
          </a:p>
          <a:p>
            <a:pPr marL="0" indent="0" algn="ctr">
              <a:buNone/>
            </a:pPr>
            <a:r>
              <a:rPr lang="en-US" sz="6700" dirty="0" smtClean="0">
                <a:latin typeface="Segoe Light"/>
                <a:cs typeface="Segoe Light"/>
              </a:rPr>
              <a:t>Thank you!</a:t>
            </a:r>
            <a:endParaRPr lang="en-US" sz="67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39979194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Template</a:t>
            </a:r>
            <a:endParaRPr lang="en-US" dirty="0">
              <a:latin typeface="Segoe Light"/>
              <a:cs typeface="Segoe Light"/>
            </a:endParaRPr>
          </a:p>
        </p:txBody>
      </p:sp>
    </p:spTree>
    <p:extLst>
      <p:ext uri="{BB962C8B-B14F-4D97-AF65-F5344CB8AC3E}">
        <p14:creationId xmlns:p14="http://schemas.microsoft.com/office/powerpoint/2010/main" val="1246534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2513164" cy="744205"/>
          </a:xfrm>
        </p:spPr>
        <p:txBody>
          <a:bodyPr>
            <a:normAutofit fontScale="90000"/>
          </a:bodyPr>
          <a:lstStyle/>
          <a:p>
            <a:r>
              <a:rPr lang="en-US" dirty="0" smtClean="0">
                <a:latin typeface="Segoe Light"/>
                <a:cs typeface="Segoe Light"/>
              </a:rPr>
              <a:t>Problem</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lstStyle/>
          <a:p>
            <a:r>
              <a:rPr lang="en-US" dirty="0" smtClean="0">
                <a:latin typeface="Segoe Light"/>
                <a:cs typeface="Segoe Light"/>
              </a:rPr>
              <a:t>We seek to measure and characterize </a:t>
            </a:r>
            <a:r>
              <a:rPr lang="en-US" dirty="0" smtClean="0">
                <a:solidFill>
                  <a:srgbClr val="FF0000"/>
                </a:solidFill>
                <a:latin typeface="Segoe Light"/>
                <a:cs typeface="Segoe Light"/>
              </a:rPr>
              <a:t>latency</a:t>
            </a:r>
            <a:r>
              <a:rPr lang="en-US" dirty="0" smtClean="0">
                <a:latin typeface="Segoe Light"/>
                <a:cs typeface="Segoe Light"/>
              </a:rPr>
              <a:t> as it relates to:</a:t>
            </a:r>
          </a:p>
          <a:p>
            <a:pPr lvl="1"/>
            <a:r>
              <a:rPr lang="en-US" dirty="0" smtClean="0">
                <a:latin typeface="Segoe Light"/>
                <a:cs typeface="Segoe Light"/>
              </a:rPr>
              <a:t>Wide Area Networks</a:t>
            </a:r>
          </a:p>
          <a:p>
            <a:pPr lvl="1"/>
            <a:r>
              <a:rPr lang="en-US" dirty="0" smtClean="0">
                <a:latin typeface="Segoe Light"/>
                <a:cs typeface="Segoe Light"/>
              </a:rPr>
              <a:t>Data Centers*</a:t>
            </a:r>
          </a:p>
          <a:p>
            <a:pPr lvl="1"/>
            <a:r>
              <a:rPr lang="en-US" dirty="0" smtClean="0">
                <a:latin typeface="Segoe Light"/>
                <a:cs typeface="Segoe Light"/>
              </a:rPr>
              <a:t>Cellular Networks</a:t>
            </a:r>
          </a:p>
        </p:txBody>
      </p:sp>
      <p:sp>
        <p:nvSpPr>
          <p:cNvPr id="4" name="Content Placeholder 2"/>
          <p:cNvSpPr txBox="1">
            <a:spLocks/>
          </p:cNvSpPr>
          <p:nvPr/>
        </p:nvSpPr>
        <p:spPr>
          <a:xfrm>
            <a:off x="457200" y="6140120"/>
            <a:ext cx="8229600" cy="4585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latin typeface="Segoe Light"/>
                <a:cs typeface="Segoe Light"/>
              </a:rPr>
              <a:t>* Not latency inside DC, rather a comparison to WAN</a:t>
            </a:r>
          </a:p>
        </p:txBody>
      </p:sp>
    </p:spTree>
    <p:extLst>
      <p:ext uri="{BB962C8B-B14F-4D97-AF65-F5344CB8AC3E}">
        <p14:creationId xmlns:p14="http://schemas.microsoft.com/office/powerpoint/2010/main" val="42605351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Motivation</a:t>
            </a:r>
            <a:endParaRPr lang="en-US" dirty="0">
              <a:latin typeface="Segoe Light"/>
              <a:cs typeface="Segoe Light"/>
            </a:endParaRPr>
          </a:p>
        </p:txBody>
      </p:sp>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Understanding state-of-art Internet latency</a:t>
            </a:r>
          </a:p>
          <a:p>
            <a:pPr lvl="1"/>
            <a:r>
              <a:rPr lang="en-US" sz="2400" dirty="0" smtClean="0">
                <a:latin typeface="Segoe Light"/>
                <a:cs typeface="Segoe Light"/>
              </a:rPr>
              <a:t>In comparison to speed-of-light limit</a:t>
            </a:r>
          </a:p>
          <a:p>
            <a:pPr lvl="1"/>
            <a:r>
              <a:rPr lang="en-US" sz="2400" dirty="0" smtClean="0">
                <a:latin typeface="Segoe Light"/>
                <a:cs typeface="Segoe Light"/>
              </a:rPr>
              <a:t>Geographical correlation (Latency vs. Distance)</a:t>
            </a:r>
          </a:p>
          <a:p>
            <a:pPr lvl="1"/>
            <a:r>
              <a:rPr lang="en-US" sz="2400" dirty="0" smtClean="0">
                <a:latin typeface="Segoe Light"/>
                <a:cs typeface="Segoe Light"/>
              </a:rPr>
              <a:t>Time-series patterns</a:t>
            </a:r>
          </a:p>
          <a:p>
            <a:pPr lvl="1"/>
            <a:endParaRPr lang="en-US" sz="2400" dirty="0" smtClean="0">
              <a:latin typeface="Segoe Light"/>
              <a:cs typeface="Segoe Light"/>
            </a:endParaRPr>
          </a:p>
          <a:p>
            <a:r>
              <a:rPr lang="en-US" sz="2400" dirty="0" smtClean="0">
                <a:latin typeface="Segoe Light"/>
                <a:cs typeface="Segoe Light"/>
              </a:rPr>
              <a:t>Latency experienced by end user in the following model</a:t>
            </a:r>
          </a:p>
          <a:p>
            <a:pPr lvl="1"/>
            <a:r>
              <a:rPr lang="en-US" sz="2000" dirty="0" smtClean="0">
                <a:latin typeface="Segoe Light"/>
                <a:cs typeface="Segoe Light"/>
              </a:rPr>
              <a:t>User ----&gt; WAN ----&gt; DC ----&gt; WAN ----&gt; User</a:t>
            </a:r>
          </a:p>
          <a:p>
            <a:pPr lvl="1"/>
            <a:r>
              <a:rPr lang="en-US" sz="2000" dirty="0" smtClean="0">
                <a:latin typeface="Segoe Light"/>
                <a:cs typeface="Segoe Light"/>
              </a:rPr>
              <a:t>Discover the fraction of latency on WAN and inside DC</a:t>
            </a:r>
          </a:p>
          <a:p>
            <a:pPr marL="457200" lvl="1" indent="0">
              <a:buNone/>
            </a:pPr>
            <a:r>
              <a:rPr lang="en-US" sz="2000" dirty="0">
                <a:latin typeface="Segoe Light"/>
                <a:cs typeface="Segoe Light"/>
              </a:rPr>
              <a:t> </a:t>
            </a:r>
            <a:r>
              <a:rPr lang="en-US" sz="2000" dirty="0" smtClean="0">
                <a:latin typeface="Segoe Light"/>
                <a:cs typeface="Segoe Light"/>
              </a:rPr>
              <a:t>                                            </a:t>
            </a:r>
            <a:endParaRPr lang="en-US" sz="1200" dirty="0">
              <a:latin typeface="Segoe Light"/>
              <a:cs typeface="Segoe Light"/>
            </a:endParaRPr>
          </a:p>
          <a:p>
            <a:r>
              <a:rPr lang="en-US" sz="2400" dirty="0" smtClean="0">
                <a:latin typeface="Segoe Light"/>
                <a:cs typeface="Segoe Light"/>
              </a:rPr>
              <a:t>Unclear </a:t>
            </a:r>
            <a:r>
              <a:rPr lang="en-US" sz="2400" dirty="0">
                <a:latin typeface="Segoe Light"/>
                <a:cs typeface="Segoe Light"/>
              </a:rPr>
              <a:t>cellular latency dynamics</a:t>
            </a:r>
          </a:p>
          <a:p>
            <a:pPr lvl="1"/>
            <a:r>
              <a:rPr lang="en-US" sz="2400" dirty="0" smtClean="0">
                <a:latin typeface="Segoe Light"/>
                <a:cs typeface="Segoe Light"/>
              </a:rPr>
              <a:t>Mobile users experience long latency due to the setup time or long paths (travel to undesired place first)</a:t>
            </a:r>
          </a:p>
          <a:p>
            <a:pPr lvl="1"/>
            <a:r>
              <a:rPr lang="en-US" sz="2400" dirty="0" smtClean="0">
                <a:latin typeface="Segoe Light"/>
                <a:cs typeface="Segoe Light"/>
              </a:rPr>
              <a:t>How the signal strength, load balancing affect latency experienced by users is unknown</a:t>
            </a:r>
          </a:p>
          <a:p>
            <a:endParaRPr lang="en-US" sz="2400" dirty="0">
              <a:latin typeface="Segoe Light"/>
              <a:cs typeface="Segoe Light"/>
            </a:endParaRPr>
          </a:p>
        </p:txBody>
      </p:sp>
    </p:spTree>
    <p:extLst>
      <p:ext uri="{BB962C8B-B14F-4D97-AF65-F5344CB8AC3E}">
        <p14:creationId xmlns:p14="http://schemas.microsoft.com/office/powerpoint/2010/main" val="1019572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Prior Work</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normAutofit/>
          </a:bodyPr>
          <a:lstStyle/>
          <a:p>
            <a:r>
              <a:rPr lang="en-US" sz="2000" dirty="0" smtClean="0">
                <a:latin typeface="Segoe Light"/>
                <a:cs typeface="Segoe Light"/>
              </a:rPr>
              <a:t>End-to-end latency measurement </a:t>
            </a:r>
            <a:r>
              <a:rPr lang="en-US" sz="2000" dirty="0" smtClean="0">
                <a:solidFill>
                  <a:schemeClr val="tx1">
                    <a:lumMod val="65000"/>
                  </a:schemeClr>
                </a:solidFill>
                <a:latin typeface="Segoe Light"/>
                <a:cs typeface="Segoe Light"/>
              </a:rPr>
              <a:t>(no recent studies)</a:t>
            </a:r>
          </a:p>
          <a:p>
            <a:pPr lvl="1"/>
            <a:r>
              <a:rPr lang="en-US" sz="2000" dirty="0" smtClean="0">
                <a:latin typeface="Segoe Light"/>
                <a:cs typeface="Segoe Light"/>
              </a:rPr>
              <a:t>King, T-King methods for arbitrary two hosts (DNS recursive query)</a:t>
            </a:r>
          </a:p>
          <a:p>
            <a:pPr lvl="1"/>
            <a:r>
              <a:rPr lang="en-US" sz="2000" dirty="0" smtClean="0">
                <a:latin typeface="Segoe Light"/>
                <a:cs typeface="Segoe Light"/>
              </a:rPr>
              <a:t>Vern’s work on end-to-end dynamics (~1995)</a:t>
            </a:r>
          </a:p>
          <a:p>
            <a:pPr lvl="1"/>
            <a:endParaRPr lang="en-US" sz="2000" dirty="0" smtClean="0">
              <a:latin typeface="Segoe Light"/>
              <a:cs typeface="Segoe Light"/>
            </a:endParaRPr>
          </a:p>
          <a:p>
            <a:r>
              <a:rPr lang="en-US" sz="2000" dirty="0" smtClean="0">
                <a:latin typeface="Segoe Light"/>
                <a:cs typeface="Segoe Light"/>
              </a:rPr>
              <a:t>Datacenter Application Deadline </a:t>
            </a:r>
            <a:r>
              <a:rPr lang="en-US" sz="2000" dirty="0">
                <a:solidFill>
                  <a:srgbClr val="A6A6A6"/>
                </a:solidFill>
                <a:latin typeface="Segoe Light"/>
                <a:cs typeface="Segoe Light"/>
              </a:rPr>
              <a:t>(no </a:t>
            </a:r>
            <a:r>
              <a:rPr lang="en-US" sz="2000" dirty="0" smtClean="0">
                <a:solidFill>
                  <a:srgbClr val="A6A6A6"/>
                </a:solidFill>
                <a:latin typeface="Segoe Light"/>
                <a:cs typeface="Segoe Light"/>
              </a:rPr>
              <a:t>comparison to WAN latencies)</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11 Better </a:t>
            </a:r>
            <a:r>
              <a:rPr lang="en-US" sz="2000" dirty="0">
                <a:latin typeface="Segoe Light"/>
                <a:cs typeface="Segoe Light"/>
              </a:rPr>
              <a:t>Never than </a:t>
            </a:r>
            <a:r>
              <a:rPr lang="en-US" sz="2000" dirty="0" smtClean="0">
                <a:latin typeface="Segoe Light"/>
                <a:cs typeface="Segoe Light"/>
              </a:rPr>
              <a:t>Late]</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12 </a:t>
            </a:r>
            <a:r>
              <a:rPr lang="en-US" sz="2000" dirty="0" err="1" smtClean="0">
                <a:latin typeface="Segoe Light"/>
                <a:cs typeface="Segoe Light"/>
              </a:rPr>
              <a:t>DeTail</a:t>
            </a:r>
            <a:r>
              <a:rPr lang="en-US" sz="2000" dirty="0" smtClean="0">
                <a:latin typeface="Segoe Light"/>
                <a:cs typeface="Segoe Light"/>
              </a:rPr>
              <a:t>]</a:t>
            </a:r>
          </a:p>
          <a:p>
            <a:pPr lvl="1"/>
            <a:endParaRPr lang="en-US" sz="2000" dirty="0">
              <a:latin typeface="Segoe Light"/>
              <a:cs typeface="Segoe Light"/>
            </a:endParaRPr>
          </a:p>
          <a:p>
            <a:r>
              <a:rPr lang="en-US" sz="2000" dirty="0" smtClean="0">
                <a:latin typeface="Segoe Light"/>
                <a:cs typeface="Segoe Light"/>
              </a:rPr>
              <a:t>Cellular Network </a:t>
            </a:r>
            <a:r>
              <a:rPr lang="en-US" sz="2000" dirty="0" smtClean="0">
                <a:solidFill>
                  <a:srgbClr val="A6A6A6"/>
                </a:solidFill>
                <a:latin typeface="Segoe Light"/>
                <a:cs typeface="Segoe Light"/>
              </a:rPr>
              <a:t>(no dynamics analysis)</a:t>
            </a:r>
          </a:p>
          <a:p>
            <a:pPr lvl="1"/>
            <a:r>
              <a:rPr lang="en-US" sz="2000" dirty="0" smtClean="0">
                <a:latin typeface="Segoe Light"/>
                <a:cs typeface="Segoe Light"/>
              </a:rPr>
              <a:t>[</a:t>
            </a:r>
            <a:r>
              <a:rPr lang="en-US" sz="2000" dirty="0" err="1" smtClean="0">
                <a:latin typeface="Segoe Light"/>
                <a:cs typeface="Segoe Light"/>
              </a:rPr>
              <a:t>Sigmetrics</a:t>
            </a:r>
            <a:r>
              <a:rPr lang="en-US" sz="2000" dirty="0" smtClean="0">
                <a:latin typeface="Segoe Light"/>
                <a:cs typeface="Segoe Light"/>
              </a:rPr>
              <a:t>’ 11 </a:t>
            </a:r>
            <a:r>
              <a:rPr lang="en-US" sz="2000" dirty="0" err="1" smtClean="0">
                <a:latin typeface="Segoe Light"/>
                <a:cs typeface="Segoe Light"/>
              </a:rPr>
              <a:t>Xu</a:t>
            </a:r>
            <a:r>
              <a:rPr lang="en-US" sz="2000" dirty="0" smtClean="0">
                <a:latin typeface="Segoe Light"/>
                <a:cs typeface="Segoe Light"/>
              </a:rPr>
              <a:t>] Cellular </a:t>
            </a:r>
            <a:r>
              <a:rPr lang="en-US" sz="2000" dirty="0">
                <a:latin typeface="Segoe Light"/>
                <a:cs typeface="Segoe Light"/>
              </a:rPr>
              <a:t>n</a:t>
            </a:r>
            <a:r>
              <a:rPr lang="en-US" sz="2000" dirty="0" smtClean="0">
                <a:latin typeface="Segoe Light"/>
                <a:cs typeface="Segoe Light"/>
              </a:rPr>
              <a:t>etwork infrastructure study</a:t>
            </a:r>
          </a:p>
          <a:p>
            <a:pPr lvl="1"/>
            <a:r>
              <a:rPr lang="en-US" sz="2000" dirty="0" smtClean="0">
                <a:latin typeface="Segoe Light"/>
                <a:cs typeface="Segoe Light"/>
              </a:rPr>
              <a:t>[</a:t>
            </a:r>
            <a:r>
              <a:rPr lang="en-US" sz="2000" dirty="0" err="1" smtClean="0">
                <a:latin typeface="Segoe Light"/>
                <a:cs typeface="Segoe Light"/>
              </a:rPr>
              <a:t>MobiPerf</a:t>
            </a:r>
            <a:r>
              <a:rPr lang="en-US" sz="2000" dirty="0" smtClean="0">
                <a:latin typeface="Segoe Light"/>
                <a:cs typeface="Segoe Light"/>
              </a:rPr>
              <a:t>] A lightweight mobile application for measurement</a:t>
            </a:r>
          </a:p>
        </p:txBody>
      </p:sp>
    </p:spTree>
    <p:extLst>
      <p:ext uri="{BB962C8B-B14F-4D97-AF65-F5344CB8AC3E}">
        <p14:creationId xmlns:p14="http://schemas.microsoft.com/office/powerpoint/2010/main" val="25382693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Approach</a:t>
            </a:r>
            <a:endParaRPr lang="en-US" dirty="0">
              <a:latin typeface="Segoe Light"/>
              <a:cs typeface="Segoe Light"/>
            </a:endParaRPr>
          </a:p>
        </p:txBody>
      </p:sp>
      <p:sp>
        <p:nvSpPr>
          <p:cNvPr id="3" name="Content Placeholder 2"/>
          <p:cNvSpPr>
            <a:spLocks noGrp="1"/>
          </p:cNvSpPr>
          <p:nvPr>
            <p:ph idx="1"/>
          </p:nvPr>
        </p:nvSpPr>
        <p:spPr>
          <a:xfrm>
            <a:off x="457200" y="1228193"/>
            <a:ext cx="8229600" cy="5466591"/>
          </a:xfrm>
        </p:spPr>
        <p:txBody>
          <a:bodyPr>
            <a:normAutofit/>
          </a:bodyPr>
          <a:lstStyle/>
          <a:p>
            <a:r>
              <a:rPr lang="en-US" sz="2000" dirty="0" smtClean="0">
                <a:latin typeface="Segoe Light"/>
                <a:cs typeface="Segoe Light"/>
              </a:rPr>
              <a:t>WAN</a:t>
            </a:r>
          </a:p>
          <a:p>
            <a:pPr lvl="1"/>
            <a:r>
              <a:rPr lang="en-US" sz="1600" dirty="0" smtClean="0">
                <a:latin typeface="Segoe Light"/>
                <a:cs typeface="Segoe Light"/>
              </a:rPr>
              <a:t>Measurement methodologies are based on the King/T-King methods (recursive DNS query)</a:t>
            </a:r>
          </a:p>
          <a:p>
            <a:pPr lvl="1"/>
            <a:r>
              <a:rPr lang="en-US" sz="1600" dirty="0" smtClean="0">
                <a:latin typeface="Segoe Light"/>
                <a:cs typeface="Segoe Light"/>
              </a:rPr>
              <a:t>Do a continuous study on a daily/weekly basis</a:t>
            </a:r>
          </a:p>
          <a:p>
            <a:pPr lvl="1"/>
            <a:r>
              <a:rPr lang="en-US" sz="1600" dirty="0" smtClean="0">
                <a:latin typeface="Segoe Light"/>
                <a:cs typeface="Segoe Light"/>
              </a:rPr>
              <a:t>Use various techniques to infer DNS server locations and perform correlation</a:t>
            </a:r>
          </a:p>
          <a:p>
            <a:pPr lvl="1"/>
            <a:r>
              <a:rPr lang="en-US" sz="1600" dirty="0" smtClean="0">
                <a:latin typeface="Segoe Light"/>
                <a:cs typeface="Segoe Light"/>
              </a:rPr>
              <a:t>Filter out DNS forwarders that would otherwise skew results</a:t>
            </a:r>
          </a:p>
          <a:p>
            <a:pPr lvl="1"/>
            <a:r>
              <a:rPr lang="en-US" sz="1600" dirty="0" smtClean="0">
                <a:latin typeface="Segoe Light"/>
                <a:cs typeface="Segoe Light"/>
              </a:rPr>
              <a:t>Use Geo-IP to build latency vs. distance graph</a:t>
            </a:r>
            <a:endParaRPr lang="en-US" sz="1600" dirty="0">
              <a:latin typeface="Segoe Light"/>
              <a:cs typeface="Segoe Light"/>
            </a:endParaRPr>
          </a:p>
          <a:p>
            <a:r>
              <a:rPr lang="en-US" sz="2000" dirty="0" smtClean="0">
                <a:latin typeface="Segoe Light"/>
                <a:cs typeface="Segoe Light"/>
              </a:rPr>
              <a:t>DC</a:t>
            </a:r>
          </a:p>
          <a:p>
            <a:pPr lvl="1"/>
            <a:r>
              <a:rPr lang="en-US" sz="1600" dirty="0" smtClean="0">
                <a:latin typeface="Segoe Light"/>
                <a:cs typeface="Segoe Light"/>
              </a:rPr>
              <a:t>Use ping to get RTT</a:t>
            </a:r>
          </a:p>
          <a:p>
            <a:pPr lvl="1"/>
            <a:r>
              <a:rPr lang="en-US" sz="1600" dirty="0" smtClean="0">
                <a:latin typeface="Segoe Light"/>
                <a:cs typeface="Segoe Light"/>
              </a:rPr>
              <a:t>Perform Query to determine DC time (Query Time – Ping RTT)</a:t>
            </a:r>
          </a:p>
          <a:p>
            <a:pPr lvl="2"/>
            <a:r>
              <a:rPr lang="en-US" sz="1200" dirty="0" smtClean="0">
                <a:latin typeface="Segoe Light"/>
                <a:cs typeface="Segoe Light"/>
              </a:rPr>
              <a:t>Random Queries</a:t>
            </a:r>
          </a:p>
          <a:p>
            <a:pPr lvl="2"/>
            <a:r>
              <a:rPr lang="en-US" sz="1200" dirty="0" smtClean="0">
                <a:latin typeface="Segoe Light"/>
                <a:cs typeface="Segoe Light"/>
              </a:rPr>
              <a:t>Hot Trends</a:t>
            </a:r>
            <a:endParaRPr lang="en-US" sz="1200" dirty="0" smtClean="0">
              <a:latin typeface="Segoe Light"/>
              <a:cs typeface="Segoe Light"/>
            </a:endParaRPr>
          </a:p>
          <a:p>
            <a:pPr lvl="2"/>
            <a:r>
              <a:rPr lang="en-US" sz="1200" dirty="0" smtClean="0">
                <a:latin typeface="Segoe Light"/>
                <a:cs typeface="Segoe Light"/>
              </a:rPr>
              <a:t>Google’s provided estimated query time</a:t>
            </a:r>
            <a:endParaRPr lang="en-US" sz="1600" dirty="0">
              <a:latin typeface="Segoe Light"/>
              <a:cs typeface="Segoe Light"/>
            </a:endParaRPr>
          </a:p>
          <a:p>
            <a:r>
              <a:rPr lang="en-US" sz="2000" dirty="0" smtClean="0">
                <a:latin typeface="Segoe Light"/>
                <a:cs typeface="Segoe Light"/>
              </a:rPr>
              <a:t>Mobile</a:t>
            </a:r>
          </a:p>
          <a:p>
            <a:pPr lvl="1"/>
            <a:r>
              <a:rPr lang="en-US" sz="1600" dirty="0" smtClean="0">
                <a:latin typeface="Segoe Light"/>
                <a:cs typeface="Segoe Light"/>
              </a:rPr>
              <a:t>Trick: use USB tethering so that various tools on PC can be used easily for measurement</a:t>
            </a:r>
          </a:p>
          <a:p>
            <a:pPr lvl="1"/>
            <a:r>
              <a:rPr lang="en-US" sz="1600" dirty="0" smtClean="0">
                <a:latin typeface="Segoe Light"/>
                <a:cs typeface="Segoe Light"/>
              </a:rPr>
              <a:t>Use </a:t>
            </a:r>
            <a:r>
              <a:rPr lang="en-US" sz="1600" dirty="0" err="1" smtClean="0">
                <a:latin typeface="Segoe Light"/>
                <a:cs typeface="Segoe Light"/>
              </a:rPr>
              <a:t>traceroute</a:t>
            </a:r>
            <a:r>
              <a:rPr lang="en-US" sz="1600" dirty="0" smtClean="0">
                <a:latin typeface="Segoe Light"/>
                <a:cs typeface="Segoe Light"/>
              </a:rPr>
              <a:t> to reverse engineer network topology</a:t>
            </a:r>
          </a:p>
        </p:txBody>
      </p:sp>
    </p:spTree>
    <p:extLst>
      <p:ext uri="{BB962C8B-B14F-4D97-AF65-F5344CB8AC3E}">
        <p14:creationId xmlns:p14="http://schemas.microsoft.com/office/powerpoint/2010/main" val="6124112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Crawl of reverse DNS Tree</a:t>
            </a:r>
          </a:p>
          <a:p>
            <a:pPr lvl="1"/>
            <a:r>
              <a:rPr lang="en-US" sz="2000" dirty="0" smtClean="0">
                <a:latin typeface="Segoe Light"/>
                <a:cs typeface="Segoe Light"/>
              </a:rPr>
              <a:t>236,000 DNS servers discovered</a:t>
            </a:r>
          </a:p>
          <a:p>
            <a:pPr lvl="1"/>
            <a:r>
              <a:rPr lang="en-US" sz="2000" dirty="0" smtClean="0">
                <a:latin typeface="Segoe Light"/>
                <a:cs typeface="Segoe Light"/>
              </a:rPr>
              <a:t>26,000 Open Recursive Resolvers</a:t>
            </a:r>
          </a:p>
          <a:p>
            <a:pPr marL="457200" lvl="1" indent="0">
              <a:buNone/>
            </a:pPr>
            <a:endParaRPr lang="en-US" sz="2000" dirty="0" smtClean="0">
              <a:latin typeface="Segoe Light"/>
              <a:cs typeface="Segoe Light"/>
            </a:endParaRPr>
          </a:p>
          <a:p>
            <a:r>
              <a:rPr lang="en-US" sz="2400" dirty="0" smtClean="0">
                <a:latin typeface="Segoe Light"/>
                <a:cs typeface="Segoe Light"/>
              </a:rPr>
              <a:t>Turbo King Infrastructure</a:t>
            </a:r>
          </a:p>
          <a:p>
            <a:pPr lvl="1"/>
            <a:r>
              <a:rPr lang="en-US" sz="2000" dirty="0" smtClean="0">
                <a:latin typeface="Segoe Light"/>
                <a:cs typeface="Segoe Light"/>
              </a:rPr>
              <a:t>56 Measurement Nodes (Planet Lab)</a:t>
            </a:r>
          </a:p>
          <a:p>
            <a:pPr lvl="1"/>
            <a:r>
              <a:rPr lang="en-US" sz="2000" dirty="0" smtClean="0">
                <a:latin typeface="Segoe Light"/>
                <a:cs typeface="Segoe Light"/>
              </a:rPr>
              <a:t>2 Central Name Servers (EC2)</a:t>
            </a:r>
          </a:p>
          <a:p>
            <a:pPr lvl="1"/>
            <a:r>
              <a:rPr lang="en-US" sz="2000" dirty="0" smtClean="0">
                <a:latin typeface="Segoe Light"/>
                <a:cs typeface="Segoe Light"/>
              </a:rPr>
              <a:t>Measurement nodes controlled via RPCs</a:t>
            </a:r>
          </a:p>
          <a:p>
            <a:pPr lvl="2"/>
            <a:r>
              <a:rPr lang="en-US" sz="1600" dirty="0" smtClean="0">
                <a:latin typeface="Segoe Light"/>
                <a:cs typeface="Segoe Light"/>
              </a:rPr>
              <a:t>Issue command measurement command (NS1, IP1, NS2, IP2)</a:t>
            </a:r>
          </a:p>
          <a:p>
            <a:pPr lvl="2"/>
            <a:r>
              <a:rPr lang="en-US" sz="1600" dirty="0" smtClean="0">
                <a:latin typeface="Segoe Light"/>
                <a:cs typeface="Segoe Light"/>
              </a:rPr>
              <a:t>Receive Latency Results and presence of DNS Forwarder</a:t>
            </a:r>
            <a:endParaRPr lang="en-US" sz="2000" dirty="0" smtClean="0">
              <a:latin typeface="Segoe Light"/>
              <a:cs typeface="Segoe Light"/>
            </a:endParaRPr>
          </a:p>
          <a:p>
            <a:pPr lvl="2"/>
            <a:endParaRPr lang="en-US" sz="16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Setup</a:t>
            </a:r>
            <a:endParaRPr lang="en-US" dirty="0">
              <a:latin typeface="Segoe Light"/>
              <a:cs typeface="Segoe Light"/>
            </a:endParaRPr>
          </a:p>
        </p:txBody>
      </p:sp>
    </p:spTree>
    <p:extLst>
      <p:ext uri="{BB962C8B-B14F-4D97-AF65-F5344CB8AC3E}">
        <p14:creationId xmlns:p14="http://schemas.microsoft.com/office/powerpoint/2010/main" val="11971103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Open Resolvers</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1456264"/>
            <a:ext cx="9144000" cy="4622006"/>
          </a:xfrm>
          <a:prstGeom prst="rect">
            <a:avLst/>
          </a:prstGeom>
        </p:spPr>
      </p:pic>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9" y="274638"/>
            <a:ext cx="5218775" cy="744205"/>
          </a:xfrm>
        </p:spPr>
        <p:txBody>
          <a:bodyPr>
            <a:normAutofit fontScale="90000"/>
          </a:bodyPr>
          <a:lstStyle/>
          <a:p>
            <a:r>
              <a:rPr lang="en-US" dirty="0" smtClean="0">
                <a:latin typeface="Segoe Light"/>
                <a:cs typeface="Segoe Light"/>
              </a:rPr>
              <a:t>Turbo King  (Modified)</a:t>
            </a:r>
            <a:endParaRPr lang="en-US" dirty="0">
              <a:latin typeface="Segoe Light"/>
              <a:cs typeface="Segoe Light"/>
            </a:endParaRPr>
          </a:p>
        </p:txBody>
      </p:sp>
      <p:sp>
        <p:nvSpPr>
          <p:cNvPr id="34" name="TextBox 33"/>
          <p:cNvSpPr txBox="1"/>
          <p:nvPr/>
        </p:nvSpPr>
        <p:spPr>
          <a:xfrm>
            <a:off x="1896780" y="4339929"/>
            <a:ext cx="196013" cy="392025"/>
          </a:xfrm>
          <a:prstGeom prst="rect">
            <a:avLst/>
          </a:prstGeom>
          <a:noFill/>
        </p:spPr>
        <p:txBody>
          <a:bodyPr wrap="none" rtlCol="0">
            <a:spAutoFit/>
          </a:bodyPr>
          <a:lstStyle/>
          <a:p>
            <a:endParaRPr lang="en-US" dirty="0"/>
          </a:p>
        </p:txBody>
      </p:sp>
      <p:grpSp>
        <p:nvGrpSpPr>
          <p:cNvPr id="25" name="Group 24"/>
          <p:cNvGrpSpPr/>
          <p:nvPr/>
        </p:nvGrpSpPr>
        <p:grpSpPr>
          <a:xfrm>
            <a:off x="379827" y="1342902"/>
            <a:ext cx="1270043" cy="2039205"/>
            <a:chOff x="427307" y="1449733"/>
            <a:chExt cx="1364994" cy="1585419"/>
          </a:xfrm>
        </p:grpSpPr>
        <p:sp>
          <p:nvSpPr>
            <p:cNvPr id="4" name="Rectangle 3"/>
            <p:cNvSpPr/>
            <p:nvPr/>
          </p:nvSpPr>
          <p:spPr>
            <a:xfrm>
              <a:off x="427307" y="1449733"/>
              <a:ext cx="1364994" cy="15854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t>myAddr</a:t>
              </a:r>
              <a:endParaRPr lang="en-US" sz="1600" dirty="0"/>
            </a:p>
          </p:txBody>
        </p:sp>
        <p:sp>
          <p:nvSpPr>
            <p:cNvPr id="13" name="Rounded Rectangle 12"/>
            <p:cNvSpPr/>
            <p:nvPr/>
          </p:nvSpPr>
          <p:spPr>
            <a:xfrm>
              <a:off x="526831" y="1560270"/>
              <a:ext cx="1165934" cy="557908"/>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Client</a:t>
              </a:r>
              <a:endParaRPr lang="en-US" sz="1600" dirty="0"/>
            </a:p>
          </p:txBody>
        </p:sp>
        <p:sp>
          <p:nvSpPr>
            <p:cNvPr id="14" name="Rounded Rectangle 13"/>
            <p:cNvSpPr/>
            <p:nvPr/>
          </p:nvSpPr>
          <p:spPr>
            <a:xfrm>
              <a:off x="524543" y="2379997"/>
              <a:ext cx="1165934" cy="55982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Server</a:t>
              </a:r>
              <a:endParaRPr lang="en-US" sz="1600" dirty="0"/>
            </a:p>
          </p:txBody>
        </p:sp>
      </p:grpSp>
      <p:sp>
        <p:nvSpPr>
          <p:cNvPr id="19" name="Rectangle 18"/>
          <p:cNvSpPr/>
          <p:nvPr/>
        </p:nvSpPr>
        <p:spPr>
          <a:xfrm>
            <a:off x="3728195" y="1355687"/>
            <a:ext cx="126888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ns.target1.com</a:t>
            </a:r>
          </a:p>
          <a:p>
            <a:pPr algn="ctr"/>
            <a:r>
              <a:rPr lang="en-US" sz="1300" dirty="0" smtClean="0"/>
              <a:t>(Recursive)</a:t>
            </a:r>
            <a:endParaRPr lang="en-US" sz="1300" dirty="0"/>
          </a:p>
        </p:txBody>
      </p:sp>
      <p:sp>
        <p:nvSpPr>
          <p:cNvPr id="26" name="Rectangle 25"/>
          <p:cNvSpPr/>
          <p:nvPr/>
        </p:nvSpPr>
        <p:spPr>
          <a:xfrm>
            <a:off x="7253912" y="1342902"/>
            <a:ext cx="1268421"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ns.target2.com</a:t>
            </a:r>
          </a:p>
          <a:p>
            <a:pPr algn="ctr"/>
            <a:r>
              <a:rPr lang="en-US" sz="1300" dirty="0" smtClean="0"/>
              <a:t>(Recursive or Iterative)</a:t>
            </a:r>
            <a:endParaRPr lang="en-US" sz="1300" dirty="0"/>
          </a:p>
        </p:txBody>
      </p:sp>
      <p:sp>
        <p:nvSpPr>
          <p:cNvPr id="36" name="Rectangle 35"/>
          <p:cNvSpPr/>
          <p:nvPr/>
        </p:nvSpPr>
        <p:spPr>
          <a:xfrm>
            <a:off x="296737" y="4430044"/>
            <a:ext cx="127004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ns1.mydomain.com</a:t>
            </a:r>
            <a:endParaRPr lang="en-US" sz="1400" dirty="0"/>
          </a:p>
        </p:txBody>
      </p:sp>
      <p:grpSp>
        <p:nvGrpSpPr>
          <p:cNvPr id="9" name="Group 8"/>
          <p:cNvGrpSpPr/>
          <p:nvPr/>
        </p:nvGrpSpPr>
        <p:grpSpPr>
          <a:xfrm>
            <a:off x="1572793" y="1356773"/>
            <a:ext cx="2775188" cy="307777"/>
            <a:chOff x="1572793" y="1356773"/>
            <a:chExt cx="2775188" cy="307777"/>
          </a:xfrm>
        </p:grpSpPr>
        <p:cxnSp>
          <p:nvCxnSpPr>
            <p:cNvPr id="6" name="Straight Arrow Connector 5"/>
            <p:cNvCxnSpPr/>
            <p:nvPr/>
          </p:nvCxnSpPr>
          <p:spPr>
            <a:xfrm>
              <a:off x="1600877" y="1646224"/>
              <a:ext cx="212731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72793" y="1356773"/>
              <a:ext cx="2775188" cy="307777"/>
            </a:xfrm>
            <a:prstGeom prst="rect">
              <a:avLst/>
            </a:prstGeom>
            <a:noFill/>
          </p:spPr>
          <p:txBody>
            <a:bodyPr wrap="square" rtlCol="0">
              <a:spAutoFit/>
            </a:bodyPr>
            <a:lstStyle/>
            <a:p>
              <a:r>
                <a:rPr lang="en-US" sz="1000" dirty="0" smtClean="0"/>
                <a:t>1)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0" name="Group 29"/>
          <p:cNvGrpSpPr/>
          <p:nvPr/>
        </p:nvGrpSpPr>
        <p:grpSpPr>
          <a:xfrm>
            <a:off x="1369116" y="3382107"/>
            <a:ext cx="2775188" cy="1672071"/>
            <a:chOff x="1369116" y="3382107"/>
            <a:chExt cx="2775188" cy="1672071"/>
          </a:xfrm>
        </p:grpSpPr>
        <p:cxnSp>
          <p:nvCxnSpPr>
            <p:cNvPr id="27" name="Straight Arrow Connector 26"/>
            <p:cNvCxnSpPr/>
            <p:nvPr/>
          </p:nvCxnSpPr>
          <p:spPr>
            <a:xfrm flipH="1">
              <a:off x="1572793" y="3382107"/>
              <a:ext cx="2127856" cy="167207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273781">
              <a:off x="1369116" y="3786225"/>
              <a:ext cx="2775188" cy="307777"/>
            </a:xfrm>
            <a:prstGeom prst="rect">
              <a:avLst/>
            </a:prstGeom>
            <a:noFill/>
          </p:spPr>
          <p:txBody>
            <a:bodyPr wrap="square" rtlCol="0">
              <a:spAutoFit/>
            </a:bodyPr>
            <a:lstStyle/>
            <a:p>
              <a:r>
                <a:rPr lang="en-US" sz="1000" dirty="0"/>
                <a:t>2</a:t>
              </a:r>
              <a:r>
                <a:rPr lang="en-US" sz="1000" dirty="0" smtClean="0"/>
                <a:t>)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2" name="Group 31"/>
          <p:cNvGrpSpPr/>
          <p:nvPr/>
        </p:nvGrpSpPr>
        <p:grpSpPr>
          <a:xfrm>
            <a:off x="1533386" y="3412641"/>
            <a:ext cx="2870066" cy="2415620"/>
            <a:chOff x="1533386" y="3412641"/>
            <a:chExt cx="2870066" cy="2415620"/>
          </a:xfrm>
        </p:grpSpPr>
        <p:cxnSp>
          <p:nvCxnSpPr>
            <p:cNvPr id="31" name="Straight Arrow Connector 30"/>
            <p:cNvCxnSpPr/>
            <p:nvPr/>
          </p:nvCxnSpPr>
          <p:spPr>
            <a:xfrm flipV="1">
              <a:off x="1600878" y="3412641"/>
              <a:ext cx="2802574" cy="24156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rot="19055585">
              <a:off x="1533386" y="4294725"/>
              <a:ext cx="2775188" cy="307777"/>
            </a:xfrm>
            <a:prstGeom prst="rect">
              <a:avLst/>
            </a:prstGeom>
            <a:noFill/>
          </p:spPr>
          <p:txBody>
            <a:bodyPr wrap="square" rtlCol="0">
              <a:spAutoFit/>
            </a:bodyPr>
            <a:lstStyle/>
            <a:p>
              <a:r>
                <a:rPr lang="en-US" sz="1000" dirty="0" smtClean="0"/>
                <a:t>3) Referral: </a:t>
              </a:r>
              <a:r>
                <a:rPr lang="en-US" sz="1400" b="1" dirty="0" err="1" smtClean="0"/>
                <a:t>myAddr</a:t>
              </a:r>
              <a:endParaRPr lang="en-US" sz="1400" b="1" dirty="0"/>
            </a:p>
          </p:txBody>
        </p:sp>
      </p:grpSp>
      <p:grpSp>
        <p:nvGrpSpPr>
          <p:cNvPr id="33" name="Group 32"/>
          <p:cNvGrpSpPr/>
          <p:nvPr/>
        </p:nvGrpSpPr>
        <p:grpSpPr>
          <a:xfrm>
            <a:off x="1582753" y="2814873"/>
            <a:ext cx="2775188" cy="261593"/>
            <a:chOff x="1582753" y="2814873"/>
            <a:chExt cx="2775188" cy="261593"/>
          </a:xfrm>
        </p:grpSpPr>
        <p:cxnSp>
          <p:nvCxnSpPr>
            <p:cNvPr id="23" name="Straight Arrow Connector 22"/>
            <p:cNvCxnSpPr/>
            <p:nvPr/>
          </p:nvCxnSpPr>
          <p:spPr>
            <a:xfrm flipH="1">
              <a:off x="1600878" y="3076466"/>
              <a:ext cx="212731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582753" y="2814873"/>
              <a:ext cx="2775188" cy="246221"/>
            </a:xfrm>
            <a:prstGeom prst="rect">
              <a:avLst/>
            </a:prstGeom>
            <a:noFill/>
          </p:spPr>
          <p:txBody>
            <a:bodyPr wrap="square" rtlCol="0">
              <a:spAutoFit/>
            </a:bodyPr>
            <a:lstStyle/>
            <a:p>
              <a:r>
                <a:rPr lang="en-US" sz="1000" dirty="0" smtClean="0"/>
                <a:t>4) Resolve: </a:t>
              </a:r>
              <a:r>
                <a:rPr lang="en-US" sz="1000" dirty="0" err="1" smtClean="0"/>
                <a:t>qid.myAddr.mydomain.com</a:t>
              </a:r>
              <a:endParaRPr lang="en-US" sz="1000" dirty="0"/>
            </a:p>
          </p:txBody>
        </p:sp>
      </p:grpSp>
      <p:grpSp>
        <p:nvGrpSpPr>
          <p:cNvPr id="51" name="Group 50"/>
          <p:cNvGrpSpPr/>
          <p:nvPr/>
        </p:nvGrpSpPr>
        <p:grpSpPr>
          <a:xfrm>
            <a:off x="1600877" y="2387553"/>
            <a:ext cx="3101294" cy="307777"/>
            <a:chOff x="1600877" y="2387553"/>
            <a:chExt cx="3101294" cy="307777"/>
          </a:xfrm>
        </p:grpSpPr>
        <p:cxnSp>
          <p:nvCxnSpPr>
            <p:cNvPr id="22" name="Straight Arrow Connector 21"/>
            <p:cNvCxnSpPr/>
            <p:nvPr/>
          </p:nvCxnSpPr>
          <p:spPr>
            <a:xfrm>
              <a:off x="1600877" y="2636166"/>
              <a:ext cx="212351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926983" y="2387553"/>
              <a:ext cx="2775188" cy="307777"/>
            </a:xfrm>
            <a:prstGeom prst="rect">
              <a:avLst/>
            </a:prstGeom>
            <a:noFill/>
          </p:spPr>
          <p:txBody>
            <a:bodyPr wrap="square" rtlCol="0">
              <a:spAutoFit/>
            </a:bodyPr>
            <a:lstStyle/>
            <a:p>
              <a:r>
                <a:rPr lang="en-US" sz="1000" dirty="0"/>
                <a:t>5</a:t>
              </a:r>
              <a:r>
                <a:rPr lang="en-US" sz="1000" dirty="0" smtClean="0"/>
                <a:t>) Referral: ns.</a:t>
              </a:r>
              <a:r>
                <a:rPr lang="en-US" sz="1400" b="1" dirty="0" smtClean="0"/>
                <a:t>target2</a:t>
              </a:r>
              <a:r>
                <a:rPr lang="en-US" sz="1000" dirty="0" smtClean="0"/>
                <a:t>.com</a:t>
              </a:r>
              <a:endParaRPr lang="en-US" sz="1000" dirty="0"/>
            </a:p>
          </p:txBody>
        </p:sp>
      </p:grpSp>
      <p:grpSp>
        <p:nvGrpSpPr>
          <p:cNvPr id="38" name="Group 37"/>
          <p:cNvGrpSpPr/>
          <p:nvPr/>
        </p:nvGrpSpPr>
        <p:grpSpPr>
          <a:xfrm>
            <a:off x="4997078" y="1520687"/>
            <a:ext cx="2777031" cy="278212"/>
            <a:chOff x="4997078" y="1520687"/>
            <a:chExt cx="2777031" cy="278212"/>
          </a:xfrm>
        </p:grpSpPr>
        <p:cxnSp>
          <p:nvCxnSpPr>
            <p:cNvPr id="39" name="Straight Arrow Connector 38"/>
            <p:cNvCxnSpPr/>
            <p:nvPr/>
          </p:nvCxnSpPr>
          <p:spPr>
            <a:xfrm>
              <a:off x="4997078" y="1798899"/>
              <a:ext cx="221551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998921" y="1520687"/>
              <a:ext cx="2775188" cy="246221"/>
            </a:xfrm>
            <a:prstGeom prst="rect">
              <a:avLst/>
            </a:prstGeom>
            <a:noFill/>
          </p:spPr>
          <p:txBody>
            <a:bodyPr wrap="square" rtlCol="0">
              <a:spAutoFit/>
            </a:bodyPr>
            <a:lstStyle/>
            <a:p>
              <a:r>
                <a:rPr lang="en-US" sz="1000" dirty="0"/>
                <a:t>6</a:t>
              </a:r>
              <a:r>
                <a:rPr lang="en-US" sz="1000" dirty="0" smtClean="0"/>
                <a:t>) Resolve: </a:t>
              </a:r>
              <a:r>
                <a:rPr lang="en-US" sz="1000" dirty="0" err="1" smtClean="0"/>
                <a:t>qid.myAddr.mydomain.com</a:t>
              </a:r>
              <a:endParaRPr lang="en-US" sz="1000" dirty="0"/>
            </a:p>
          </p:txBody>
        </p:sp>
      </p:grpSp>
      <p:grpSp>
        <p:nvGrpSpPr>
          <p:cNvPr id="48" name="Group 47"/>
          <p:cNvGrpSpPr/>
          <p:nvPr/>
        </p:nvGrpSpPr>
        <p:grpSpPr>
          <a:xfrm>
            <a:off x="4997078" y="2580522"/>
            <a:ext cx="3346791" cy="269377"/>
            <a:chOff x="4997078" y="2580522"/>
            <a:chExt cx="3346791" cy="269377"/>
          </a:xfrm>
        </p:grpSpPr>
        <p:cxnSp>
          <p:nvCxnSpPr>
            <p:cNvPr id="40" name="Straight Arrow Connector 39"/>
            <p:cNvCxnSpPr/>
            <p:nvPr/>
          </p:nvCxnSpPr>
          <p:spPr>
            <a:xfrm flipH="1">
              <a:off x="4997078" y="2849899"/>
              <a:ext cx="221329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568681" y="2580522"/>
              <a:ext cx="2775188" cy="246221"/>
            </a:xfrm>
            <a:prstGeom prst="rect">
              <a:avLst/>
            </a:prstGeom>
            <a:noFill/>
          </p:spPr>
          <p:txBody>
            <a:bodyPr wrap="square" rtlCol="0">
              <a:spAutoFit/>
            </a:bodyPr>
            <a:lstStyle/>
            <a:p>
              <a:r>
                <a:rPr lang="en-US" sz="1000" dirty="0" smtClean="0"/>
                <a:t>7) </a:t>
              </a:r>
              <a:r>
                <a:rPr lang="en-US" sz="1000" dirty="0" err="1" smtClean="0"/>
                <a:t>NXDomain</a:t>
              </a:r>
              <a:endParaRPr lang="en-US" sz="1000" dirty="0"/>
            </a:p>
          </p:txBody>
        </p:sp>
      </p:grpSp>
      <p:grpSp>
        <p:nvGrpSpPr>
          <p:cNvPr id="50" name="Group 49"/>
          <p:cNvGrpSpPr/>
          <p:nvPr/>
        </p:nvGrpSpPr>
        <p:grpSpPr>
          <a:xfrm>
            <a:off x="1622707" y="1782183"/>
            <a:ext cx="3435564" cy="280016"/>
            <a:chOff x="1622707" y="1782183"/>
            <a:chExt cx="3435564" cy="280016"/>
          </a:xfrm>
        </p:grpSpPr>
        <p:cxnSp>
          <p:nvCxnSpPr>
            <p:cNvPr id="24" name="Straight Arrow Connector 23"/>
            <p:cNvCxnSpPr/>
            <p:nvPr/>
          </p:nvCxnSpPr>
          <p:spPr>
            <a:xfrm flipH="1">
              <a:off x="1622707" y="2062199"/>
              <a:ext cx="210548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283083" y="1782183"/>
              <a:ext cx="2775188" cy="246221"/>
            </a:xfrm>
            <a:prstGeom prst="rect">
              <a:avLst/>
            </a:prstGeom>
            <a:noFill/>
          </p:spPr>
          <p:txBody>
            <a:bodyPr wrap="square" rtlCol="0">
              <a:spAutoFit/>
            </a:bodyPr>
            <a:lstStyle/>
            <a:p>
              <a:r>
                <a:rPr lang="en-US" sz="1000" dirty="0"/>
                <a:t>8</a:t>
              </a:r>
              <a:r>
                <a:rPr lang="en-US" sz="1000" dirty="0" smtClean="0"/>
                <a:t>) </a:t>
              </a:r>
              <a:r>
                <a:rPr lang="en-US" sz="1000" dirty="0" err="1" smtClean="0"/>
                <a:t>NXDomain</a:t>
              </a:r>
              <a:endParaRPr lang="en-US" sz="1000" dirty="0"/>
            </a:p>
          </p:txBody>
        </p:sp>
      </p:grpSp>
      <p:sp>
        <p:nvSpPr>
          <p:cNvPr id="52" name="TextBox 51"/>
          <p:cNvSpPr txBox="1"/>
          <p:nvPr/>
        </p:nvSpPr>
        <p:spPr>
          <a:xfrm>
            <a:off x="4230358" y="4295644"/>
            <a:ext cx="4837981" cy="1477328"/>
          </a:xfrm>
          <a:prstGeom prst="rect">
            <a:avLst/>
          </a:prstGeom>
          <a:noFill/>
        </p:spPr>
        <p:txBody>
          <a:bodyPr wrap="square" rtlCol="0">
            <a:spAutoFit/>
          </a:bodyPr>
          <a:lstStyle/>
          <a:p>
            <a:pPr marL="285750" indent="-285750">
              <a:buFont typeface="Arial"/>
              <a:buChar char="•"/>
            </a:pPr>
            <a:r>
              <a:rPr lang="en-US" dirty="0" smtClean="0"/>
              <a:t>Record time delta </a:t>
            </a:r>
            <a:r>
              <a:rPr lang="en-US" b="1" i="1" dirty="0"/>
              <a:t>T</a:t>
            </a:r>
            <a:r>
              <a:rPr lang="en-US" dirty="0" smtClean="0"/>
              <a:t> between (5) and (8)</a:t>
            </a:r>
          </a:p>
          <a:p>
            <a:pPr marL="285750" indent="-285750">
              <a:buFont typeface="Arial"/>
              <a:buChar char="•"/>
            </a:pPr>
            <a:r>
              <a:rPr lang="en-US" dirty="0" smtClean="0"/>
              <a:t>Determine </a:t>
            </a:r>
            <a:r>
              <a:rPr lang="en-US" b="1" i="1" dirty="0" smtClean="0"/>
              <a:t>RTT </a:t>
            </a:r>
            <a:r>
              <a:rPr lang="en-US" dirty="0" smtClean="0"/>
              <a:t>between </a:t>
            </a:r>
            <a:r>
              <a:rPr lang="en-US" dirty="0" err="1" smtClean="0"/>
              <a:t>myAddr</a:t>
            </a:r>
            <a:r>
              <a:rPr lang="en-US" dirty="0" smtClean="0"/>
              <a:t> and target1</a:t>
            </a:r>
          </a:p>
          <a:p>
            <a:pPr marL="285750" indent="-285750">
              <a:buFont typeface="Arial"/>
              <a:buChar char="•"/>
            </a:pPr>
            <a:r>
              <a:rPr lang="en-US" dirty="0" smtClean="0"/>
              <a:t>Latency target1 to target2 = </a:t>
            </a:r>
            <a:r>
              <a:rPr lang="en-US" b="1" i="1" dirty="0" smtClean="0"/>
              <a:t>T - RTT</a:t>
            </a:r>
            <a:endParaRPr lang="en-US" dirty="0" smtClean="0"/>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3807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36" grpId="0" animBg="1"/>
      <p:bldP spid="52" grpId="0"/>
    </p:bld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1233</TotalTime>
  <Words>1271</Words>
  <Application>Microsoft Macintosh PowerPoint</Application>
  <PresentationFormat>On-screen Show (4:3)</PresentationFormat>
  <Paragraphs>186</Paragraphs>
  <Slides>18</Slides>
  <Notes>17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Black</vt:lpstr>
      <vt:lpstr>An Internet Latency Measurement Study</vt:lpstr>
      <vt:lpstr>Template</vt:lpstr>
      <vt:lpstr>Problem</vt:lpstr>
      <vt:lpstr>Motivation</vt:lpstr>
      <vt:lpstr>Prior Work</vt:lpstr>
      <vt:lpstr>Approach</vt:lpstr>
      <vt:lpstr>Turbo King - Setup</vt:lpstr>
      <vt:lpstr>Turbo King – Open Resolvers</vt:lpstr>
      <vt:lpstr>Turbo King  (Modified)</vt:lpstr>
      <vt:lpstr>Turbo King – Planet Lab Nodes</vt:lpstr>
      <vt:lpstr>Turbo King – Measurement Statistics</vt:lpstr>
      <vt:lpstr>Turbo King – Latency vs. Distance</vt:lpstr>
      <vt:lpstr>Turbo King – Distribution of Distances</vt:lpstr>
      <vt:lpstr>Turbo King – Analysis</vt:lpstr>
      <vt:lpstr>Turbo King – DNS Forwarders</vt:lpstr>
      <vt:lpstr>Data Center (Ben)</vt:lpstr>
      <vt:lpstr>Mobile (Ben)</vt:lpstr>
      <vt:lpstr>PowerPoint Presentation</vt:lpstr>
    </vt:vector>
  </TitlesOfParts>
  <Company>UC,Berkeley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Latency Measurement Study in Modern Network</dc:title>
  <dc:creator>Ben Zhang</dc:creator>
  <cp:lastModifiedBy>Ben Zhang</cp:lastModifiedBy>
  <cp:revision>242</cp:revision>
  <dcterms:created xsi:type="dcterms:W3CDTF">2013-03-21T16:35:56Z</dcterms:created>
  <dcterms:modified xsi:type="dcterms:W3CDTF">2013-04-29T02:06:32Z</dcterms:modified>
</cp:coreProperties>
</file>